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67500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2037993" y="2937272"/>
            <a:ext cx="10554414" cy="1666399"/>
          </a:xfrm>
          <a:prstGeom prst="rect">
            <a:avLst/>
          </a:prstGeom>
          <a:noFill/>
          <a:ln/>
        </p:spPr>
        <p:txBody>
          <a:bodyPr wrap="square" rtlCol="0" anchor="t"/>
          <a:lstStyle/>
          <a:p>
            <a:pPr marL="0" indent="0">
              <a:lnSpc>
                <a:spcPts val="6561"/>
              </a:lnSpc>
              <a:buNone/>
            </a:pPr>
            <a:r>
              <a:rPr lang="en-US" sz="5249" b="1" kern="0" spc="-157" dirty="0">
                <a:solidFill>
                  <a:srgbClr val="000000"/>
                </a:solidFill>
                <a:latin typeface="Inter" pitchFamily="34" charset="0"/>
                <a:ea typeface="Inter" pitchFamily="34" charset="-122"/>
                <a:cs typeface="Inter" pitchFamily="34" charset="-120"/>
              </a:rPr>
              <a:t>The Virtual Revolution: How VR is Transforming the Workplace</a:t>
            </a:r>
            <a:endParaRPr lang="en-US" sz="5249" dirty="0"/>
          </a:p>
        </p:txBody>
      </p:sp>
      <p:sp>
        <p:nvSpPr>
          <p:cNvPr id="7" name="Text 4"/>
          <p:cNvSpPr/>
          <p:nvPr/>
        </p:nvSpPr>
        <p:spPr>
          <a:xfrm>
            <a:off x="2037993" y="4936927"/>
            <a:ext cx="10554414" cy="355402"/>
          </a:xfrm>
          <a:prstGeom prst="rect">
            <a:avLst/>
          </a:prstGeom>
          <a:noFill/>
          <a:ln/>
        </p:spPr>
        <p:txBody>
          <a:bodyPr wrap="none" rtlCol="0" anchor="t"/>
          <a:lstStyle/>
          <a:p>
            <a:pPr marL="0" indent="0">
              <a:lnSpc>
                <a:spcPts val="2799"/>
              </a:lnSpc>
              <a:buNone/>
            </a:pPr>
            <a:r>
              <a:rPr lang="en-US" sz="1750" b="1" kern="0" spc="-35" dirty="0">
                <a:solidFill>
                  <a:srgbClr val="272525"/>
                </a:solidFill>
                <a:latin typeface="Inter" pitchFamily="34" charset="0"/>
                <a:ea typeface="Inter" pitchFamily="34" charset="-122"/>
                <a:cs typeface="Inter" pitchFamily="34" charset="-120"/>
              </a:rPr>
              <a:t>By Devang Mate,CSE(DS),ROLL NO-32</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2715339"/>
            <a:ext cx="4528780" cy="416481"/>
          </a:xfrm>
          <a:prstGeom prst="rect">
            <a:avLst/>
          </a:prstGeom>
          <a:noFill/>
          <a:ln/>
        </p:spPr>
        <p:txBody>
          <a:bodyPr wrap="none" rtlCol="0" anchor="t"/>
          <a:lstStyle/>
          <a:p>
            <a:pPr marL="0" indent="0">
              <a:lnSpc>
                <a:spcPts val="3281"/>
              </a:lnSpc>
              <a:buNone/>
            </a:pPr>
            <a:r>
              <a:rPr lang="en-US" sz="2624" b="1" kern="0" spc="-79" dirty="0">
                <a:solidFill>
                  <a:srgbClr val="000000"/>
                </a:solidFill>
                <a:latin typeface="Inter" pitchFamily="34" charset="0"/>
                <a:ea typeface="Inter" pitchFamily="34" charset="-122"/>
                <a:cs typeface="Inter" pitchFamily="34" charset="-120"/>
              </a:rPr>
              <a:t>Introduction to Virtual Reality</a:t>
            </a:r>
            <a:endParaRPr lang="en-US" sz="2624" dirty="0"/>
          </a:p>
        </p:txBody>
      </p:sp>
      <p:sp>
        <p:nvSpPr>
          <p:cNvPr id="6" name="Text 3"/>
          <p:cNvSpPr/>
          <p:nvPr/>
        </p:nvSpPr>
        <p:spPr>
          <a:xfrm>
            <a:off x="6319599" y="3381732"/>
            <a:ext cx="7477601" cy="2132409"/>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Virtual Reality (VR) technology, once a novelty, has rapidly evolved to become a game-changer in the modern workplace. From remote collaboration and employee training to enhanced productivity, VR is making its mark as a powerful tool for transforming the way we work. In this presentation, we will explore the impact of VR on the workplace, detailing its diverse applications and how it is redefining the concept of work itself.</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34720"/>
          </a:xfrm>
          <a:prstGeom prst="rect">
            <a:avLst/>
          </a:prstGeom>
          <a:solidFill>
            <a:srgbClr val="FFFFFF"/>
          </a:solidFill>
          <a:ln w="12859">
            <a:solidFill>
              <a:srgbClr val="E5E0DF"/>
            </a:solidFill>
            <a:prstDash val="solid"/>
          </a:ln>
        </p:spPr>
      </p:sp>
      <p:pic>
        <p:nvPicPr>
          <p:cNvPr id="4" name="Image 0" descr="preencoded.png"/>
          <p:cNvPicPr>
            <a:picLocks noChangeAspect="1"/>
          </p:cNvPicPr>
          <p:nvPr/>
        </p:nvPicPr>
        <p:blipFill>
          <a:blip r:embed="rId3"/>
          <a:stretch>
            <a:fillRect/>
          </a:stretch>
        </p:blipFill>
        <p:spPr>
          <a:xfrm>
            <a:off x="0" y="0"/>
            <a:ext cx="14630400" cy="8234720"/>
          </a:xfrm>
          <a:prstGeom prst="rect">
            <a:avLst/>
          </a:prstGeom>
        </p:spPr>
      </p:pic>
      <p:sp>
        <p:nvSpPr>
          <p:cNvPr id="5" name="Shape 2"/>
          <p:cNvSpPr/>
          <p:nvPr/>
        </p:nvSpPr>
        <p:spPr>
          <a:xfrm>
            <a:off x="0" y="0"/>
            <a:ext cx="14630400" cy="8234720"/>
          </a:xfrm>
          <a:prstGeom prst="rect">
            <a:avLst/>
          </a:prstGeom>
          <a:solidFill>
            <a:srgbClr val="FFFFFF">
              <a:alpha val="85000"/>
            </a:srgbClr>
          </a:solidFill>
          <a:ln/>
        </p:spPr>
      </p:sp>
      <p:sp>
        <p:nvSpPr>
          <p:cNvPr id="6" name="Text 3"/>
          <p:cNvSpPr/>
          <p:nvPr/>
        </p:nvSpPr>
        <p:spPr>
          <a:xfrm>
            <a:off x="2389227" y="570309"/>
            <a:ext cx="6073973" cy="388858"/>
          </a:xfrm>
          <a:prstGeom prst="rect">
            <a:avLst/>
          </a:prstGeom>
          <a:noFill/>
          <a:ln/>
        </p:spPr>
        <p:txBody>
          <a:bodyPr wrap="none" rtlCol="0" anchor="t"/>
          <a:lstStyle/>
          <a:p>
            <a:pPr marL="0" indent="0">
              <a:lnSpc>
                <a:spcPts val="3062"/>
              </a:lnSpc>
              <a:buNone/>
            </a:pPr>
            <a:r>
              <a:rPr lang="en-US" sz="2450" b="1" kern="0" spc="-73" dirty="0">
                <a:solidFill>
                  <a:srgbClr val="000000"/>
                </a:solidFill>
                <a:latin typeface="Inter" pitchFamily="34" charset="0"/>
                <a:ea typeface="Inter" pitchFamily="34" charset="-122"/>
                <a:cs typeface="Inter" pitchFamily="34" charset="-120"/>
              </a:rPr>
              <a:t>The Rise of Virtual Reality in the Workplace</a:t>
            </a:r>
            <a:endParaRPr lang="en-US" sz="2450" dirty="0"/>
          </a:p>
        </p:txBody>
      </p:sp>
      <p:sp>
        <p:nvSpPr>
          <p:cNvPr id="7" name="Text 4"/>
          <p:cNvSpPr/>
          <p:nvPr/>
        </p:nvSpPr>
        <p:spPr>
          <a:xfrm>
            <a:off x="2389227" y="1192411"/>
            <a:ext cx="9851946" cy="663654"/>
          </a:xfrm>
          <a:prstGeom prst="rect">
            <a:avLst/>
          </a:prstGeom>
          <a:noFill/>
          <a:ln/>
        </p:spPr>
        <p:txBody>
          <a:bodyPr wrap="square" rtlCol="0" anchor="t"/>
          <a:lstStyle/>
          <a:p>
            <a:pPr marL="0" indent="0">
              <a:lnSpc>
                <a:spcPts val="2613"/>
              </a:lnSpc>
              <a:buNone/>
            </a:pPr>
            <a:r>
              <a:rPr lang="en-US" sz="1633" kern="0" spc="-33" dirty="0">
                <a:solidFill>
                  <a:srgbClr val="272525"/>
                </a:solidFill>
                <a:latin typeface="Inter" pitchFamily="34" charset="0"/>
                <a:ea typeface="Inter" pitchFamily="34" charset="-122"/>
                <a:cs typeface="Inter" pitchFamily="34" charset="-120"/>
              </a:rPr>
              <a:t>VR in the workplace is no longer a concept from science fiction; it is a reality that has found its place in various industries. The following are some of the key areas where VR is making a significant impact:</a:t>
            </a:r>
            <a:endParaRPr lang="en-US" sz="1633" dirty="0"/>
          </a:p>
        </p:txBody>
      </p:sp>
      <p:sp>
        <p:nvSpPr>
          <p:cNvPr id="8" name="Shape 5"/>
          <p:cNvSpPr/>
          <p:nvPr/>
        </p:nvSpPr>
        <p:spPr>
          <a:xfrm>
            <a:off x="2389227" y="2089309"/>
            <a:ext cx="9851946" cy="5010031"/>
          </a:xfrm>
          <a:prstGeom prst="roundRect">
            <a:avLst>
              <a:gd name="adj" fmla="val 1863"/>
            </a:avLst>
          </a:prstGeom>
          <a:noFill/>
          <a:ln w="12859">
            <a:solidFill>
              <a:srgbClr val="000000">
                <a:alpha val="8000"/>
              </a:srgbClr>
            </a:solidFill>
            <a:prstDash val="solid"/>
          </a:ln>
        </p:spPr>
      </p:sp>
      <p:sp>
        <p:nvSpPr>
          <p:cNvPr id="9" name="Shape 6"/>
          <p:cNvSpPr/>
          <p:nvPr/>
        </p:nvSpPr>
        <p:spPr>
          <a:xfrm>
            <a:off x="2402086" y="2102168"/>
            <a:ext cx="9826228" cy="4984313"/>
          </a:xfrm>
          <a:prstGeom prst="rect">
            <a:avLst/>
          </a:prstGeom>
          <a:solidFill>
            <a:srgbClr val="FFFFFF">
              <a:alpha val="4000"/>
            </a:srgbClr>
          </a:solidFill>
          <a:ln/>
        </p:spPr>
      </p:sp>
      <p:pic>
        <p:nvPicPr>
          <p:cNvPr id="10" name="Image 1" descr="preencoded.png"/>
          <p:cNvPicPr>
            <a:picLocks noChangeAspect="1"/>
          </p:cNvPicPr>
          <p:nvPr/>
        </p:nvPicPr>
        <p:blipFill>
          <a:blip r:embed="rId4"/>
          <a:stretch>
            <a:fillRect/>
          </a:stretch>
        </p:blipFill>
        <p:spPr>
          <a:xfrm>
            <a:off x="2609493" y="2234208"/>
            <a:ext cx="3888938" cy="1749981"/>
          </a:xfrm>
          <a:prstGeom prst="rect">
            <a:avLst/>
          </a:prstGeom>
        </p:spPr>
      </p:pic>
      <p:sp>
        <p:nvSpPr>
          <p:cNvPr id="11" name="Text 7"/>
          <p:cNvSpPr/>
          <p:nvPr/>
        </p:nvSpPr>
        <p:spPr>
          <a:xfrm>
            <a:off x="2609493" y="4108609"/>
            <a:ext cx="4494490" cy="331827"/>
          </a:xfrm>
          <a:prstGeom prst="rect">
            <a:avLst/>
          </a:prstGeom>
          <a:noFill/>
          <a:ln/>
        </p:spPr>
        <p:txBody>
          <a:bodyPr wrap="none" rtlCol="0" anchor="t"/>
          <a:lstStyle/>
          <a:p>
            <a:pPr marL="0" indent="0">
              <a:lnSpc>
                <a:spcPts val="2613"/>
              </a:lnSpc>
              <a:buNone/>
            </a:pPr>
            <a:r>
              <a:rPr lang="en-US" sz="1633" kern="0" spc="-33" dirty="0">
                <a:solidFill>
                  <a:srgbClr val="272525"/>
                </a:solidFill>
                <a:latin typeface="Inter" pitchFamily="34" charset="0"/>
                <a:ea typeface="Inter" pitchFamily="34" charset="-122"/>
                <a:cs typeface="Inter" pitchFamily="34" charset="-120"/>
              </a:rPr>
              <a:t>Remote Collaboration and Communication</a:t>
            </a:r>
            <a:endParaRPr lang="en-US" sz="1633" dirty="0"/>
          </a:p>
        </p:txBody>
      </p:sp>
      <p:sp>
        <p:nvSpPr>
          <p:cNvPr id="12" name="Text 8"/>
          <p:cNvSpPr/>
          <p:nvPr/>
        </p:nvSpPr>
        <p:spPr>
          <a:xfrm>
            <a:off x="2609493" y="4564856"/>
            <a:ext cx="4494490" cy="2389584"/>
          </a:xfrm>
          <a:prstGeom prst="rect">
            <a:avLst/>
          </a:prstGeom>
          <a:noFill/>
          <a:ln/>
        </p:spPr>
        <p:txBody>
          <a:bodyPr wrap="square" rtlCol="0" anchor="t"/>
          <a:lstStyle/>
          <a:p>
            <a:pPr marL="0" indent="0">
              <a:lnSpc>
                <a:spcPts val="2090"/>
              </a:lnSpc>
              <a:buNone/>
            </a:pPr>
            <a:r>
              <a:rPr lang="en-US" sz="1307" kern="0" spc="-33" dirty="0">
                <a:solidFill>
                  <a:srgbClr val="272525"/>
                </a:solidFill>
                <a:latin typeface="Inter" pitchFamily="34" charset="0"/>
                <a:ea typeface="Inter" pitchFamily="34" charset="-122"/>
                <a:cs typeface="Inter" pitchFamily="34" charset="-120"/>
              </a:rPr>
              <a:t>Remote work, increasingly prevalent in the modern workforce, has been greatly facilitated by VR technology. Virtual meeting spaces and collaboration tools have redefined the way teams connect. With VR headsets and software, employees can interact as if they were in the same physical location, fostering a sense of presence and making meetings more engaging. This technology is especially valuable for global teams, reducing the limitations of time zones and physical distance.</a:t>
            </a:r>
            <a:endParaRPr lang="en-US" sz="1307" dirty="0"/>
          </a:p>
        </p:txBody>
      </p:sp>
      <p:pic>
        <p:nvPicPr>
          <p:cNvPr id="13" name="Image 2" descr="preencoded.png"/>
          <p:cNvPicPr>
            <a:picLocks noChangeAspect="1"/>
          </p:cNvPicPr>
          <p:nvPr/>
        </p:nvPicPr>
        <p:blipFill>
          <a:blip r:embed="rId5"/>
          <a:stretch>
            <a:fillRect/>
          </a:stretch>
        </p:blipFill>
        <p:spPr>
          <a:xfrm>
            <a:off x="7526417" y="2234208"/>
            <a:ext cx="4274939" cy="1771412"/>
          </a:xfrm>
          <a:prstGeom prst="rect">
            <a:avLst/>
          </a:prstGeom>
        </p:spPr>
      </p:pic>
      <p:sp>
        <p:nvSpPr>
          <p:cNvPr id="14" name="Text 9"/>
          <p:cNvSpPr/>
          <p:nvPr/>
        </p:nvSpPr>
        <p:spPr>
          <a:xfrm>
            <a:off x="7526417" y="4130040"/>
            <a:ext cx="4494490" cy="331827"/>
          </a:xfrm>
          <a:prstGeom prst="rect">
            <a:avLst/>
          </a:prstGeom>
          <a:noFill/>
          <a:ln/>
        </p:spPr>
        <p:txBody>
          <a:bodyPr wrap="none" rtlCol="0" anchor="t"/>
          <a:lstStyle/>
          <a:p>
            <a:pPr marL="0" indent="0">
              <a:lnSpc>
                <a:spcPts val="2613"/>
              </a:lnSpc>
              <a:buNone/>
            </a:pPr>
            <a:r>
              <a:rPr lang="en-US" sz="1633" kern="0" spc="-33" dirty="0">
                <a:solidFill>
                  <a:srgbClr val="272525"/>
                </a:solidFill>
                <a:latin typeface="Inter" pitchFamily="34" charset="0"/>
                <a:ea typeface="Inter" pitchFamily="34" charset="-122"/>
                <a:cs typeface="Inter" pitchFamily="34" charset="-120"/>
              </a:rPr>
              <a:t>Employee Training and Development</a:t>
            </a:r>
            <a:endParaRPr lang="en-US" sz="1633" dirty="0"/>
          </a:p>
        </p:txBody>
      </p:sp>
      <p:sp>
        <p:nvSpPr>
          <p:cNvPr id="15" name="Text 10"/>
          <p:cNvSpPr/>
          <p:nvPr/>
        </p:nvSpPr>
        <p:spPr>
          <a:xfrm>
            <a:off x="7526417" y="4586288"/>
            <a:ext cx="4494490" cy="1327547"/>
          </a:xfrm>
          <a:prstGeom prst="rect">
            <a:avLst/>
          </a:prstGeom>
          <a:noFill/>
          <a:ln/>
        </p:spPr>
        <p:txBody>
          <a:bodyPr wrap="square" rtlCol="0" anchor="t"/>
          <a:lstStyle/>
          <a:p>
            <a:pPr marL="0" indent="0">
              <a:lnSpc>
                <a:spcPts val="2090"/>
              </a:lnSpc>
              <a:buNone/>
            </a:pPr>
            <a:r>
              <a:rPr lang="en-US" sz="1307" kern="0" spc="-33" dirty="0">
                <a:solidFill>
                  <a:srgbClr val="272525"/>
                </a:solidFill>
                <a:latin typeface="Inter" pitchFamily="34" charset="0"/>
                <a:ea typeface="Inter" pitchFamily="34" charset="-122"/>
                <a:cs typeface="Inter" pitchFamily="34" charset="-120"/>
              </a:rPr>
              <a:t>VR is transforming employee training, especially in hands-on industries like aviation, healthcare, and manufacturing. It provides a safe, cost-effective way for employees to practice, make mistakes, and gain practical experience. This reduces accidents and speeds up learning.</a:t>
            </a:r>
            <a:endParaRPr lang="en-US" sz="1307" dirty="0"/>
          </a:p>
        </p:txBody>
      </p:sp>
      <p:sp>
        <p:nvSpPr>
          <p:cNvPr id="16" name="Text 11"/>
          <p:cNvSpPr/>
          <p:nvPr/>
        </p:nvSpPr>
        <p:spPr>
          <a:xfrm>
            <a:off x="2389227" y="7332583"/>
            <a:ext cx="9851946" cy="331827"/>
          </a:xfrm>
          <a:prstGeom prst="rect">
            <a:avLst/>
          </a:prstGeom>
          <a:noFill/>
          <a:ln/>
        </p:spPr>
        <p:txBody>
          <a:bodyPr wrap="none" rtlCol="0" anchor="t"/>
          <a:lstStyle/>
          <a:p>
            <a:pPr marL="0" indent="0">
              <a:lnSpc>
                <a:spcPts val="2613"/>
              </a:lnSpc>
              <a:buNone/>
            </a:pPr>
            <a:endParaRPr lang="en-US" sz="1633"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sp>
        <p:nvSpPr>
          <p:cNvPr id="4" name="Text 2"/>
          <p:cNvSpPr/>
          <p:nvPr/>
        </p:nvSpPr>
        <p:spPr>
          <a:xfrm>
            <a:off x="2037993" y="1427321"/>
            <a:ext cx="10554414" cy="444341"/>
          </a:xfrm>
          <a:prstGeom prst="rect">
            <a:avLst/>
          </a:prstGeom>
          <a:noFill/>
          <a:ln/>
        </p:spPr>
        <p:txBody>
          <a:bodyPr wrap="none" rtlCol="0" anchor="t"/>
          <a:lstStyle/>
          <a:p>
            <a:pPr marL="0" indent="0">
              <a:lnSpc>
                <a:spcPts val="3499"/>
              </a:lnSpc>
              <a:buNone/>
            </a:pPr>
            <a:endParaRPr lang="en-US" sz="2187" dirty="0"/>
          </a:p>
        </p:txBody>
      </p:sp>
      <p:sp>
        <p:nvSpPr>
          <p:cNvPr id="5" name="Shape 3"/>
          <p:cNvSpPr/>
          <p:nvPr/>
        </p:nvSpPr>
        <p:spPr>
          <a:xfrm>
            <a:off x="2037993" y="2121575"/>
            <a:ext cx="10554414" cy="4880491"/>
          </a:xfrm>
          <a:prstGeom prst="roundRect">
            <a:avLst>
              <a:gd name="adj" fmla="val 2049"/>
            </a:avLst>
          </a:prstGeom>
          <a:noFill/>
          <a:ln w="13811">
            <a:solidFill>
              <a:srgbClr val="000000">
                <a:alpha val="8000"/>
              </a:srgbClr>
            </a:solidFill>
            <a:prstDash val="solid"/>
          </a:ln>
        </p:spPr>
      </p:sp>
      <p:sp>
        <p:nvSpPr>
          <p:cNvPr id="6" name="Shape 4"/>
          <p:cNvSpPr/>
          <p:nvPr/>
        </p:nvSpPr>
        <p:spPr>
          <a:xfrm>
            <a:off x="2051804" y="2135386"/>
            <a:ext cx="10526792" cy="4852868"/>
          </a:xfrm>
          <a:prstGeom prst="rect">
            <a:avLst/>
          </a:prstGeom>
          <a:solidFill>
            <a:srgbClr val="FFFFFF">
              <a:alpha val="4000"/>
            </a:srgbClr>
          </a:solidFill>
          <a:ln/>
        </p:spPr>
      </p:sp>
      <p:pic>
        <p:nvPicPr>
          <p:cNvPr id="7" name="Image 0" descr="preencoded.png"/>
          <p:cNvPicPr>
            <a:picLocks noChangeAspect="1"/>
          </p:cNvPicPr>
          <p:nvPr/>
        </p:nvPicPr>
        <p:blipFill>
          <a:blip r:embed="rId3"/>
          <a:stretch>
            <a:fillRect/>
          </a:stretch>
        </p:blipFill>
        <p:spPr>
          <a:xfrm>
            <a:off x="2273975" y="2276237"/>
            <a:ext cx="4147661" cy="2243376"/>
          </a:xfrm>
          <a:prstGeom prst="rect">
            <a:avLst/>
          </a:prstGeom>
        </p:spPr>
      </p:pic>
      <p:sp>
        <p:nvSpPr>
          <p:cNvPr id="8" name="Text 5"/>
          <p:cNvSpPr/>
          <p:nvPr/>
        </p:nvSpPr>
        <p:spPr>
          <a:xfrm>
            <a:off x="2273975" y="4652843"/>
            <a:ext cx="4815245" cy="355402"/>
          </a:xfrm>
          <a:prstGeom prst="rect">
            <a:avLst/>
          </a:prstGeom>
          <a:noFill/>
          <a:ln/>
        </p:spPr>
        <p:txBody>
          <a:bodyPr wrap="non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Enhancing Productivity</a:t>
            </a:r>
            <a:endParaRPr lang="en-US" sz="1750" dirty="0"/>
          </a:p>
        </p:txBody>
      </p:sp>
      <p:sp>
        <p:nvSpPr>
          <p:cNvPr id="9" name="Text 6"/>
          <p:cNvSpPr/>
          <p:nvPr/>
        </p:nvSpPr>
        <p:spPr>
          <a:xfrm>
            <a:off x="2273975" y="5141476"/>
            <a:ext cx="4815245" cy="1705928"/>
          </a:xfrm>
          <a:prstGeom prst="rect">
            <a:avLst/>
          </a:prstGeom>
          <a:noFill/>
          <a:ln/>
        </p:spPr>
        <p:txBody>
          <a:bodyPr wrap="square" rtlCol="0" anchor="t"/>
          <a:lstStyle/>
          <a:p>
            <a:pPr marL="0" indent="0">
              <a:lnSpc>
                <a:spcPts val="2239"/>
              </a:lnSpc>
              <a:buNone/>
            </a:pPr>
            <a:r>
              <a:rPr lang="en-US" sz="1400" kern="0" spc="-35" dirty="0">
                <a:solidFill>
                  <a:srgbClr val="272525"/>
                </a:solidFill>
                <a:latin typeface="Inter" pitchFamily="34" charset="0"/>
                <a:ea typeface="Inter" pitchFamily="34" charset="-122"/>
                <a:cs typeface="Inter" pitchFamily="34" charset="-120"/>
              </a:rPr>
              <a:t>VR boosts productivity by providing a distraction-free environment, ideal for deep concentration tasks like data analysis and software development. It also enhances workflow processes, aiding data visualization and 3D modeling, helping professionals like architects and engineers streamline project development.</a:t>
            </a:r>
            <a:endParaRPr lang="en-US" sz="1400" dirty="0"/>
          </a:p>
        </p:txBody>
      </p:sp>
      <p:pic>
        <p:nvPicPr>
          <p:cNvPr id="10" name="Image 1" descr="preencoded.png"/>
          <p:cNvPicPr>
            <a:picLocks noChangeAspect="1"/>
          </p:cNvPicPr>
          <p:nvPr/>
        </p:nvPicPr>
        <p:blipFill>
          <a:blip r:embed="rId4"/>
          <a:stretch>
            <a:fillRect/>
          </a:stretch>
        </p:blipFill>
        <p:spPr>
          <a:xfrm>
            <a:off x="7541181" y="2276237"/>
            <a:ext cx="4814292" cy="2120027"/>
          </a:xfrm>
          <a:prstGeom prst="rect">
            <a:avLst/>
          </a:prstGeom>
        </p:spPr>
      </p:pic>
      <p:sp>
        <p:nvSpPr>
          <p:cNvPr id="11" name="Text 7"/>
          <p:cNvSpPr/>
          <p:nvPr/>
        </p:nvSpPr>
        <p:spPr>
          <a:xfrm>
            <a:off x="7541181" y="4529495"/>
            <a:ext cx="4815245" cy="355402"/>
          </a:xfrm>
          <a:prstGeom prst="rect">
            <a:avLst/>
          </a:prstGeom>
          <a:noFill/>
          <a:ln/>
        </p:spPr>
        <p:txBody>
          <a:bodyPr wrap="non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Recruitment and Onboarding</a:t>
            </a:r>
            <a:endParaRPr lang="en-US" sz="1750" dirty="0"/>
          </a:p>
        </p:txBody>
      </p:sp>
      <p:sp>
        <p:nvSpPr>
          <p:cNvPr id="12" name="Text 8"/>
          <p:cNvSpPr/>
          <p:nvPr/>
        </p:nvSpPr>
        <p:spPr>
          <a:xfrm>
            <a:off x="7541181" y="5018127"/>
            <a:ext cx="4815245" cy="1421606"/>
          </a:xfrm>
          <a:prstGeom prst="rect">
            <a:avLst/>
          </a:prstGeom>
          <a:noFill/>
          <a:ln/>
        </p:spPr>
        <p:txBody>
          <a:bodyPr wrap="square" rtlCol="0" anchor="t"/>
          <a:lstStyle/>
          <a:p>
            <a:pPr marL="0" indent="0">
              <a:lnSpc>
                <a:spcPts val="2239"/>
              </a:lnSpc>
              <a:buNone/>
            </a:pPr>
            <a:r>
              <a:rPr lang="en-US" sz="1400" kern="0" spc="-35" dirty="0">
                <a:solidFill>
                  <a:srgbClr val="272525"/>
                </a:solidFill>
                <a:latin typeface="Inter" pitchFamily="34" charset="0"/>
                <a:ea typeface="Inter" pitchFamily="34" charset="-122"/>
                <a:cs typeface="Inter" pitchFamily="34" charset="-120"/>
              </a:rPr>
              <a:t>VR transforms talent attraction and onboarding by offering immersive experiences. New hires can explore the workplace, meet colleagues, and engage interactively, enhancing their understanding of company culture and expediting integration into the organization.</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2037993" y="810577"/>
            <a:ext cx="8886468"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Addressing Workplace Challenges</a:t>
            </a:r>
            <a:endParaRPr lang="en-US" sz="4374" dirty="0"/>
          </a:p>
        </p:txBody>
      </p:sp>
      <p:sp>
        <p:nvSpPr>
          <p:cNvPr id="7" name="Text 4"/>
          <p:cNvSpPr/>
          <p:nvPr/>
        </p:nvSpPr>
        <p:spPr>
          <a:xfrm>
            <a:off x="2037993" y="1838206"/>
            <a:ext cx="10554414" cy="355402"/>
          </a:xfrm>
          <a:prstGeom prst="rect">
            <a:avLst/>
          </a:prstGeom>
          <a:noFill/>
          <a:ln/>
        </p:spPr>
        <p:txBody>
          <a:bodyPr wrap="non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The impact of VR on the workplace extends to addressing common challenges faced by organizations:</a:t>
            </a:r>
            <a:endParaRPr lang="en-US" sz="1750" dirty="0"/>
          </a:p>
        </p:txBody>
      </p:sp>
      <p:sp>
        <p:nvSpPr>
          <p:cNvPr id="8" name="Text 5"/>
          <p:cNvSpPr/>
          <p:nvPr/>
        </p:nvSpPr>
        <p:spPr>
          <a:xfrm>
            <a:off x="2393394" y="2443520"/>
            <a:ext cx="10199013" cy="1599248"/>
          </a:xfrm>
          <a:prstGeom prst="rect">
            <a:avLst/>
          </a:prstGeom>
          <a:noFill/>
          <a:ln/>
        </p:spPr>
        <p:txBody>
          <a:bodyPr wrap="square" rtlCol="0" anchor="t"/>
          <a:lstStyle/>
          <a:p>
            <a:pPr marL="342900" indent="-342900" algn="l">
              <a:lnSpc>
                <a:spcPts val="3149"/>
              </a:lnSpc>
              <a:buSzPct val="100000"/>
              <a:buFont typeface="+mj-lt"/>
              <a:buAutoNum type="arabicPeriod"/>
            </a:pPr>
            <a:r>
              <a:rPr lang="en-US" sz="1750" b="1" kern="0" spc="-35" dirty="0">
                <a:solidFill>
                  <a:srgbClr val="272525"/>
                </a:solidFill>
                <a:latin typeface="Inter" pitchFamily="34" charset="0"/>
                <a:ea typeface="Inter" pitchFamily="34" charset="-122"/>
                <a:cs typeface="Inter" pitchFamily="34" charset="-120"/>
              </a:rPr>
              <a:t>Cost Reduction</a:t>
            </a:r>
            <a:r>
              <a:rPr lang="en-US" sz="1750" kern="0" spc="-35" dirty="0">
                <a:solidFill>
                  <a:srgbClr val="272525"/>
                </a:solidFill>
                <a:latin typeface="Inter" pitchFamily="34" charset="0"/>
                <a:ea typeface="Inter" pitchFamily="34" charset="-122"/>
                <a:cs typeface="Inter" pitchFamily="34" charset="-120"/>
              </a:rPr>
              <a:t>: VR offers a cost-effective solution for training and development. Companies can save on expenses related to physical training facilities, travel, and materials. This is particularly advantageous for organizations with a global workforce or those that require frequent employee training.</a:t>
            </a:r>
            <a:endParaRPr lang="en-US" sz="1750" dirty="0"/>
          </a:p>
        </p:txBody>
      </p:sp>
      <p:sp>
        <p:nvSpPr>
          <p:cNvPr id="9" name="Text 6"/>
          <p:cNvSpPr/>
          <p:nvPr/>
        </p:nvSpPr>
        <p:spPr>
          <a:xfrm>
            <a:off x="2393394" y="4131588"/>
            <a:ext cx="10199013" cy="1599248"/>
          </a:xfrm>
          <a:prstGeom prst="rect">
            <a:avLst/>
          </a:prstGeom>
          <a:noFill/>
          <a:ln/>
        </p:spPr>
        <p:txBody>
          <a:bodyPr wrap="square" rtlCol="0" anchor="t"/>
          <a:lstStyle/>
          <a:p>
            <a:pPr marL="342900" indent="-342900" algn="l">
              <a:lnSpc>
                <a:spcPts val="3149"/>
              </a:lnSpc>
              <a:buSzPct val="100000"/>
              <a:buFont typeface="+mj-lt"/>
              <a:buAutoNum type="arabicPeriod" startAt="2"/>
            </a:pPr>
            <a:r>
              <a:rPr lang="en-US" sz="1750" b="1" kern="0" spc="-35" dirty="0">
                <a:solidFill>
                  <a:srgbClr val="272525"/>
                </a:solidFill>
                <a:latin typeface="Inter" pitchFamily="34" charset="0"/>
                <a:ea typeface="Inter" pitchFamily="34" charset="-122"/>
                <a:cs typeface="Inter" pitchFamily="34" charset="-120"/>
              </a:rPr>
              <a:t>Safety and Risk Mitigation</a:t>
            </a:r>
            <a:r>
              <a:rPr lang="en-US" sz="1750" kern="0" spc="-35" dirty="0">
                <a:solidFill>
                  <a:srgbClr val="272525"/>
                </a:solidFill>
                <a:latin typeface="Inter" pitchFamily="34" charset="0"/>
                <a:ea typeface="Inter" pitchFamily="34" charset="-122"/>
                <a:cs typeface="Inter" pitchFamily="34" charset="-120"/>
              </a:rPr>
              <a:t>: In high-risk industries, such as construction and manufacturing, VR provides a safe environment for employees to familiarize themselves with potential hazards and practice safety protocols. This minimizes the risk of accidents and injuries, ultimately reducing workplace-related costs and legal liabilities.</a:t>
            </a:r>
            <a:endParaRPr lang="en-US" sz="1750" dirty="0"/>
          </a:p>
        </p:txBody>
      </p:sp>
      <p:sp>
        <p:nvSpPr>
          <p:cNvPr id="10" name="Text 7"/>
          <p:cNvSpPr/>
          <p:nvPr/>
        </p:nvSpPr>
        <p:spPr>
          <a:xfrm>
            <a:off x="2393394" y="5819656"/>
            <a:ext cx="10199013" cy="1599248"/>
          </a:xfrm>
          <a:prstGeom prst="rect">
            <a:avLst/>
          </a:prstGeom>
          <a:noFill/>
          <a:ln/>
        </p:spPr>
        <p:txBody>
          <a:bodyPr wrap="square" rtlCol="0" anchor="t"/>
          <a:lstStyle/>
          <a:p>
            <a:pPr marL="342900" indent="-342900" algn="l">
              <a:lnSpc>
                <a:spcPts val="3149"/>
              </a:lnSpc>
              <a:buSzPct val="100000"/>
              <a:buFont typeface="+mj-lt"/>
              <a:buAutoNum type="arabicPeriod" startAt="3"/>
            </a:pPr>
            <a:r>
              <a:rPr lang="en-US" sz="1750" b="1" kern="0" spc="-35" dirty="0">
                <a:solidFill>
                  <a:srgbClr val="272525"/>
                </a:solidFill>
                <a:latin typeface="Inter" pitchFamily="34" charset="0"/>
                <a:ea typeface="Inter" pitchFamily="34" charset="-122"/>
                <a:cs typeface="Inter" pitchFamily="34" charset="-120"/>
              </a:rPr>
              <a:t>Accessibility and Inclusivity</a:t>
            </a:r>
            <a:r>
              <a:rPr lang="en-US" sz="1750" kern="0" spc="-35" dirty="0">
                <a:solidFill>
                  <a:srgbClr val="272525"/>
                </a:solidFill>
                <a:latin typeface="Inter" pitchFamily="34" charset="0"/>
                <a:ea typeface="Inter" pitchFamily="34" charset="-122"/>
                <a:cs typeface="Inter" pitchFamily="34" charset="-120"/>
              </a:rPr>
              <a:t>: VR technology is becoming more accessible and user-friendly, ensuring that employees with disabilities can also benefit from its applications. For instance, individuals with mobility impairments can participate in virtual meetings and training sessions on equal footing with their peers.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2001679"/>
            <a:ext cx="4443889"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conclusion</a:t>
            </a:r>
            <a:endParaRPr lang="en-US" sz="4374" dirty="0"/>
          </a:p>
        </p:txBody>
      </p:sp>
      <p:sp>
        <p:nvSpPr>
          <p:cNvPr id="6" name="Text 3"/>
          <p:cNvSpPr/>
          <p:nvPr/>
        </p:nvSpPr>
        <p:spPr>
          <a:xfrm>
            <a:off x="833199" y="3029307"/>
            <a:ext cx="7477601" cy="3198614"/>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The integration of Virtual Reality in the workplace is not merely a technological trend; it is a fundamental shift in the way we approach work. The impact of VR is felt across various industries, revolutionizing how we collaborate, train, and perform our daily tasks. The workplace of the future will be more immersive, inclusive, and efficient, thanks to the transformative power of VR. As the technology continues to evolve and become more accessible, it is crucial for businesses to embrace it as a strategic tool for staying competitive and meeting the changing demands of the modern workforce. </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653</Words>
  <Application>Microsoft Office PowerPoint</Application>
  <PresentationFormat>Custom</PresentationFormat>
  <Paragraphs>27</Paragraphs>
  <Slides>6</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Devang Mate</cp:lastModifiedBy>
  <cp:revision>2</cp:revision>
  <dcterms:created xsi:type="dcterms:W3CDTF">2023-10-16T08:48:46Z</dcterms:created>
  <dcterms:modified xsi:type="dcterms:W3CDTF">2023-11-01T08:24:40Z</dcterms:modified>
</cp:coreProperties>
</file>